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A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09" autoAdjust="0"/>
    <p:restoredTop sz="94660"/>
  </p:normalViewPr>
  <p:slideViewPr>
    <p:cSldViewPr>
      <p:cViewPr varScale="1">
        <p:scale>
          <a:sx n="92" d="100"/>
          <a:sy n="92" d="100"/>
        </p:scale>
        <p:origin x="-5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A60EA-2CEC-4C00-BA3C-FAD960BC5CB2}" type="datetimeFigureOut">
              <a:rPr lang="en-US" smtClean="0"/>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EA-2CEC-4C00-BA3C-FAD960BC5CB2}" type="datetimeFigureOut">
              <a:rPr lang="en-US" smtClean="0"/>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EA-2CEC-4C00-BA3C-FAD960BC5CB2}" type="datetimeFigureOut">
              <a:rPr lang="en-US" smtClean="0"/>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EA-2CEC-4C00-BA3C-FAD960BC5CB2}" type="datetimeFigureOut">
              <a:rPr lang="en-US" smtClean="0"/>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A60EA-2CEC-4C00-BA3C-FAD960BC5CB2}" type="datetimeFigureOut">
              <a:rPr lang="en-US" smtClean="0"/>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A60EA-2CEC-4C00-BA3C-FAD960BC5CB2}" type="datetimeFigureOut">
              <a:rPr lang="en-US" smtClean="0"/>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A60EA-2CEC-4C00-BA3C-FAD960BC5CB2}" type="datetimeFigureOut">
              <a:rPr lang="en-US" smtClean="0"/>
              <a:t>10/8/2009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A60EA-2CEC-4C00-BA3C-FAD960BC5CB2}" type="datetimeFigureOut">
              <a:rPr lang="en-US" smtClean="0"/>
              <a:t>10/8/2009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A60EA-2CEC-4C00-BA3C-FAD960BC5CB2}" type="datetimeFigureOut">
              <a:rPr lang="en-US" smtClean="0"/>
              <a:t>10/8/2009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A60EA-2CEC-4C00-BA3C-FAD960BC5CB2}" type="datetimeFigureOut">
              <a:rPr lang="en-US" smtClean="0"/>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A60EA-2CEC-4C00-BA3C-FAD960BC5CB2}" type="datetimeFigureOut">
              <a:rPr lang="en-US" smtClean="0"/>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6D1E5-A03E-4574-9739-3D76342909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A60EA-2CEC-4C00-BA3C-FAD960BC5CB2}" type="datetimeFigureOut">
              <a:rPr lang="en-US" smtClean="0"/>
              <a:t>10/8/2009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6D1E5-A03E-4574-9739-3D76342909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ZIkEf2Wu9B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zqzwsilwGG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9CTiNciIF6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1470025"/>
          </a:xfrm>
        </p:spPr>
        <p:txBody>
          <a:bodyPr/>
          <a:lstStyle/>
          <a:p>
            <a:r>
              <a:rPr lang="en-US" dirty="0" smtClean="0">
                <a:solidFill>
                  <a:srgbClr val="F7CA09"/>
                </a:solidFill>
                <a:latin typeface="Impact" pitchFamily="34" charset="0"/>
              </a:rPr>
              <a:t>More Than A Profession </a:t>
            </a:r>
            <a:endParaRPr lang="en-US" dirty="0">
              <a:solidFill>
                <a:srgbClr val="F7CA09"/>
              </a:solidFill>
              <a:latin typeface="Impact" pitchFamily="34" charset="0"/>
            </a:endParaRPr>
          </a:p>
        </p:txBody>
      </p:sp>
      <p:sp>
        <p:nvSpPr>
          <p:cNvPr id="3" name="Subtitle 2"/>
          <p:cNvSpPr>
            <a:spLocks noGrp="1"/>
          </p:cNvSpPr>
          <p:nvPr>
            <p:ph type="subTitle" idx="1"/>
          </p:nvPr>
        </p:nvSpPr>
        <p:spPr>
          <a:xfrm>
            <a:off x="1447800" y="4267200"/>
            <a:ext cx="6400800" cy="1752600"/>
          </a:xfrm>
        </p:spPr>
        <p:txBody>
          <a:bodyPr>
            <a:normAutofit fontScale="70000" lnSpcReduction="20000"/>
          </a:bodyPr>
          <a:lstStyle/>
          <a:p>
            <a:r>
              <a:rPr lang="en-US" dirty="0" smtClean="0">
                <a:solidFill>
                  <a:srgbClr val="F7CA09"/>
                </a:solidFill>
              </a:rPr>
              <a:t>Rachel Tricarico </a:t>
            </a:r>
          </a:p>
          <a:p>
            <a:r>
              <a:rPr lang="en-US" b="1" dirty="0" smtClean="0">
                <a:solidFill>
                  <a:srgbClr val="F7CA09"/>
                </a:solidFill>
              </a:rPr>
              <a:t>Becoming an Emergency  Medical Technician </a:t>
            </a:r>
            <a:endParaRPr lang="en-US" b="1" dirty="0" smtClean="0">
              <a:solidFill>
                <a:srgbClr val="F7CA09"/>
              </a:solidFill>
            </a:endParaRPr>
          </a:p>
          <a:p>
            <a:r>
              <a:rPr lang="en-US" b="1" dirty="0" smtClean="0">
                <a:solidFill>
                  <a:srgbClr val="F7CA09"/>
                </a:solidFill>
              </a:rPr>
              <a:t>    Penn State Hazleton</a:t>
            </a:r>
          </a:p>
          <a:p>
            <a:r>
              <a:rPr lang="en-US" b="1" dirty="0" smtClean="0">
                <a:solidFill>
                  <a:srgbClr val="F7CA09"/>
                </a:solidFill>
              </a:rPr>
              <a:t>Cas</a:t>
            </a:r>
            <a:r>
              <a:rPr lang="en-US" b="1" dirty="0" smtClean="0">
                <a:solidFill>
                  <a:srgbClr val="F7CA09"/>
                </a:solidFill>
              </a:rPr>
              <a:t>100 Speech Communication</a:t>
            </a:r>
            <a:endParaRPr lang="en-US" b="1" dirty="0">
              <a:solidFill>
                <a:srgbClr val="F7CA09"/>
              </a:solidFill>
            </a:endParaRPr>
          </a:p>
          <a:p>
            <a:r>
              <a:rPr lang="en-US" b="1" dirty="0" smtClean="0">
                <a:solidFill>
                  <a:srgbClr val="F7CA09"/>
                </a:solidFill>
              </a:rPr>
              <a:t>October  9, 2009</a:t>
            </a:r>
            <a:endParaRPr lang="en-US" b="1" i="1" dirty="0" smtClean="0">
              <a:solidFill>
                <a:srgbClr val="F7CA09"/>
              </a:solidFill>
            </a:endParaRPr>
          </a:p>
          <a:p>
            <a:endParaRPr lang="en-US" dirty="0"/>
          </a:p>
        </p:txBody>
      </p:sp>
      <p:pic>
        <p:nvPicPr>
          <p:cNvPr id="1026" name="Picture 2"/>
          <p:cNvPicPr>
            <a:picLocks noChangeAspect="1" noChangeArrowheads="1"/>
          </p:cNvPicPr>
          <p:nvPr/>
        </p:nvPicPr>
        <p:blipFill>
          <a:blip r:embed="rId2"/>
          <a:srcRect/>
          <a:stretch>
            <a:fillRect/>
          </a:stretch>
        </p:blipFill>
        <p:spPr bwMode="auto">
          <a:xfrm>
            <a:off x="3505200" y="2057400"/>
            <a:ext cx="1962150" cy="197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References</a:t>
            </a:r>
            <a:endParaRPr lang="en-US" dirty="0">
              <a:solidFill>
                <a:srgbClr val="F7CA09"/>
              </a:solidFill>
              <a:latin typeface="Impact" pitchFamily="34" charset="0"/>
            </a:endParaRPr>
          </a:p>
        </p:txBody>
      </p:sp>
      <p:sp>
        <p:nvSpPr>
          <p:cNvPr id="3" name="Content Placeholder 2"/>
          <p:cNvSpPr>
            <a:spLocks noGrp="1"/>
          </p:cNvSpPr>
          <p:nvPr>
            <p:ph idx="1"/>
          </p:nvPr>
        </p:nvSpPr>
        <p:spPr/>
        <p:txBody>
          <a:bodyPr>
            <a:normAutofit fontScale="47500" lnSpcReduction="20000"/>
          </a:bodyPr>
          <a:lstStyle/>
          <a:p>
            <a:pPr lvl="0"/>
            <a:r>
              <a:rPr lang="en-US" dirty="0">
                <a:solidFill>
                  <a:srgbClr val="F7CA09"/>
                </a:solidFill>
              </a:rPr>
              <a:t>The American National Red Cross."</a:t>
            </a:r>
            <a:r>
              <a:rPr lang="en-US" dirty="0" err="1">
                <a:solidFill>
                  <a:srgbClr val="F7CA09"/>
                </a:solidFill>
              </a:rPr>
              <a:t>Cpr</a:t>
            </a:r>
            <a:r>
              <a:rPr lang="en-US" dirty="0">
                <a:solidFill>
                  <a:srgbClr val="F7CA09"/>
                </a:solidFill>
              </a:rPr>
              <a:t>, First Aid and AED" </a:t>
            </a:r>
            <a:r>
              <a:rPr lang="en-US" i="1" dirty="0">
                <a:solidFill>
                  <a:srgbClr val="F7CA09"/>
                </a:solidFill>
              </a:rPr>
              <a:t>RedCross.org </a:t>
            </a:r>
            <a:r>
              <a:rPr lang="en-US" dirty="0">
                <a:solidFill>
                  <a:srgbClr val="F7CA09"/>
                </a:solidFill>
              </a:rPr>
              <a:t>. The American National Red </a:t>
            </a:r>
            <a:br>
              <a:rPr lang="en-US" dirty="0">
                <a:solidFill>
                  <a:srgbClr val="F7CA09"/>
                </a:solidFill>
              </a:rPr>
            </a:br>
            <a:r>
              <a:rPr lang="en-US" dirty="0">
                <a:solidFill>
                  <a:srgbClr val="F7CA09"/>
                </a:solidFill>
              </a:rPr>
              <a:t>     Cross, 2009. Web. &lt;http://www.redcross.org/portal/site/en/ </a:t>
            </a:r>
            <a:br>
              <a:rPr lang="en-US" dirty="0">
                <a:solidFill>
                  <a:srgbClr val="F7CA09"/>
                </a:solidFill>
              </a:rPr>
            </a:br>
            <a:r>
              <a:rPr lang="en-US" dirty="0">
                <a:solidFill>
                  <a:srgbClr val="F7CA09"/>
                </a:solidFill>
              </a:rPr>
              <a:t>menuitem.53fabf6cc033f17a2b1ecfbf43181aa0/?</a:t>
            </a:r>
            <a:r>
              <a:rPr lang="en-US" dirty="0" err="1">
                <a:solidFill>
                  <a:srgbClr val="F7CA09"/>
                </a:solidFill>
              </a:rPr>
              <a:t>vgnextoid</a:t>
            </a:r>
            <a:r>
              <a:rPr lang="en-US" dirty="0">
                <a:solidFill>
                  <a:srgbClr val="F7CA09"/>
                </a:solidFill>
              </a:rPr>
              <a:t>=42eebd7df52bb110VgnVCM10000089f0870aRCRD&amp;vgnextfmt=default&gt;. </a:t>
            </a:r>
          </a:p>
          <a:p>
            <a:pPr lvl="0"/>
            <a:r>
              <a:rPr lang="en-US" dirty="0">
                <a:solidFill>
                  <a:srgbClr val="F7CA09"/>
                </a:solidFill>
              </a:rPr>
              <a:t>American Heart Association. " Heimlich Maneuver." </a:t>
            </a:r>
            <a:r>
              <a:rPr lang="en-US" i="1" dirty="0">
                <a:solidFill>
                  <a:srgbClr val="F7CA09"/>
                </a:solidFill>
              </a:rPr>
              <a:t>www.Americanheart.org</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Web.&lt;http://www.americanheart.org/presenter.jhtml?identifier=4605&gt;. Education Portal. </a:t>
            </a:r>
            <a:r>
              <a:rPr lang="en-US" i="1" dirty="0">
                <a:solidFill>
                  <a:srgbClr val="F7CA09"/>
                </a:solidFill>
              </a:rPr>
              <a:t>EducationPortal.com </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a:t>
            </a:r>
            <a:br>
              <a:rPr lang="en-US" dirty="0">
                <a:solidFill>
                  <a:srgbClr val="F7CA09"/>
                </a:solidFill>
              </a:rPr>
            </a:br>
            <a:r>
              <a:rPr lang="en-US" dirty="0">
                <a:solidFill>
                  <a:srgbClr val="F7CA09"/>
                </a:solidFill>
              </a:rPr>
              <a:t>     &lt;http://education-portal.com/articles/ </a:t>
            </a:r>
            <a:br>
              <a:rPr lang="en-US" dirty="0">
                <a:solidFill>
                  <a:srgbClr val="F7CA09"/>
                </a:solidFill>
              </a:rPr>
            </a:br>
            <a:r>
              <a:rPr lang="en-US" dirty="0">
                <a:solidFill>
                  <a:srgbClr val="F7CA09"/>
                </a:solidFill>
              </a:rPr>
              <a:t>     EMT_Professions%3A_Overview_of_Educational_Requirements.html&gt;. West orange First Aid Squad. "Who we are." </a:t>
            </a:r>
            <a:r>
              <a:rPr lang="en-US" i="1" dirty="0">
                <a:solidFill>
                  <a:srgbClr val="F7CA09"/>
                </a:solidFill>
              </a:rPr>
              <a:t>wofas.org</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&lt;http://www.wofas.org&gt;. </a:t>
            </a:r>
            <a:r>
              <a:rPr lang="en-US" i="1" dirty="0">
                <a:solidFill>
                  <a:srgbClr val="F7CA09"/>
                </a:solidFill>
              </a:rPr>
              <a:t>Monster.com "EMT."</a:t>
            </a:r>
            <a:r>
              <a:rPr lang="en-US" dirty="0">
                <a:solidFill>
                  <a:srgbClr val="F7CA09"/>
                </a:solidFill>
              </a:rPr>
              <a:t> </a:t>
            </a:r>
            <a:r>
              <a:rPr lang="en-US" i="1" dirty="0">
                <a:solidFill>
                  <a:srgbClr val="F7CA09"/>
                </a:solidFill>
              </a:rPr>
              <a:t>YouTube.com</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&lt;http://www.youtube.com/ </a:t>
            </a:r>
            <a:br>
              <a:rPr lang="en-US" dirty="0">
                <a:solidFill>
                  <a:srgbClr val="F7CA09"/>
                </a:solidFill>
              </a:rPr>
            </a:br>
            <a:r>
              <a:rPr lang="en-US" dirty="0">
                <a:solidFill>
                  <a:srgbClr val="F7CA09"/>
                </a:solidFill>
              </a:rPr>
              <a:t>     </a:t>
            </a:r>
            <a:r>
              <a:rPr lang="en-US" dirty="0" err="1">
                <a:solidFill>
                  <a:srgbClr val="F7CA09"/>
                </a:solidFill>
              </a:rPr>
              <a:t>watch?v</a:t>
            </a:r>
            <a:r>
              <a:rPr lang="en-US" dirty="0">
                <a:solidFill>
                  <a:srgbClr val="F7CA09"/>
                </a:solidFill>
              </a:rPr>
              <a:t>=QQAwBmog08s&gt;. CBS </a:t>
            </a:r>
            <a:r>
              <a:rPr lang="en-US" dirty="0" err="1">
                <a:solidFill>
                  <a:srgbClr val="F7CA09"/>
                </a:solidFill>
              </a:rPr>
              <a:t>NEws</a:t>
            </a:r>
            <a:r>
              <a:rPr lang="en-US" dirty="0">
                <a:solidFill>
                  <a:srgbClr val="F7CA09"/>
                </a:solidFill>
              </a:rPr>
              <a:t>. </a:t>
            </a:r>
            <a:r>
              <a:rPr lang="en-US" i="1" dirty="0">
                <a:solidFill>
                  <a:srgbClr val="F7CA09"/>
                </a:solidFill>
              </a:rPr>
              <a:t>High School EMTs CBS News </a:t>
            </a:r>
            <a:r>
              <a:rPr lang="en-US" dirty="0">
                <a:solidFill>
                  <a:srgbClr val="F7CA09"/>
                </a:solidFill>
              </a:rPr>
              <a:t>. </a:t>
            </a:r>
            <a:r>
              <a:rPr lang="en-US" i="1" dirty="0">
                <a:solidFill>
                  <a:srgbClr val="F7CA09"/>
                </a:solidFill>
              </a:rPr>
              <a:t>YouTube.com</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&lt;http://www.youtube.com/watch?v=ZIkEf2Wu9B4&gt;. Paramedic and EMT Dedication Video. </a:t>
            </a:r>
            <a:r>
              <a:rPr lang="en-US" i="1" dirty="0">
                <a:solidFill>
                  <a:srgbClr val="F7CA09"/>
                </a:solidFill>
              </a:rPr>
              <a:t>YouTube.com</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http://www.youtube.com/watch?v=9CTiNciIF6Y</a:t>
            </a:r>
          </a:p>
          <a:p>
            <a:pPr lvl="0"/>
            <a:r>
              <a:rPr lang="en-US" dirty="0">
                <a:solidFill>
                  <a:srgbClr val="F7CA09"/>
                </a:solidFill>
              </a:rPr>
              <a:t>Ems Fire How to save a life. </a:t>
            </a:r>
            <a:r>
              <a:rPr lang="en-US" i="1" dirty="0">
                <a:solidFill>
                  <a:srgbClr val="F7CA09"/>
                </a:solidFill>
              </a:rPr>
              <a:t>Youtube.com</a:t>
            </a:r>
            <a:r>
              <a:rPr lang="en-US" dirty="0">
                <a:solidFill>
                  <a:srgbClr val="F7CA09"/>
                </a:solidFill>
              </a:rPr>
              <a:t> </a:t>
            </a:r>
            <a:r>
              <a:rPr lang="en-US" dirty="0" err="1">
                <a:solidFill>
                  <a:srgbClr val="F7CA09"/>
                </a:solidFill>
              </a:rPr>
              <a:t>N.p</a:t>
            </a:r>
            <a:r>
              <a:rPr lang="en-US" dirty="0">
                <a:solidFill>
                  <a:srgbClr val="F7CA09"/>
                </a:solidFill>
              </a:rPr>
              <a:t>., </a:t>
            </a:r>
            <a:r>
              <a:rPr lang="en-US" dirty="0" err="1">
                <a:solidFill>
                  <a:srgbClr val="F7CA09"/>
                </a:solidFill>
              </a:rPr>
              <a:t>n.d</a:t>
            </a:r>
            <a:r>
              <a:rPr lang="en-US" dirty="0">
                <a:solidFill>
                  <a:srgbClr val="F7CA09"/>
                </a:solidFill>
              </a:rPr>
              <a:t>. Web. http://www.youtube.com/watch?v=85eleClPzJM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The Value of Life</a:t>
            </a:r>
            <a:endParaRPr lang="en-US" dirty="0">
              <a:solidFill>
                <a:srgbClr val="F7CA09"/>
              </a:solidFill>
              <a:latin typeface="Impact" pitchFamily="34"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3429000" y="4495800"/>
            <a:ext cx="2143125" cy="2143125"/>
          </a:xfrm>
          <a:prstGeom prst="rect">
            <a:avLst/>
          </a:prstGeom>
          <a:noFill/>
          <a:ln w="9525">
            <a:noFill/>
            <a:miter lim="800000"/>
            <a:headEnd/>
            <a:tailEnd/>
          </a:ln>
        </p:spPr>
      </p:pic>
      <p:sp>
        <p:nvSpPr>
          <p:cNvPr id="5" name="TextBox 4"/>
          <p:cNvSpPr txBox="1"/>
          <p:nvPr/>
        </p:nvSpPr>
        <p:spPr>
          <a:xfrm>
            <a:off x="990600" y="1447800"/>
            <a:ext cx="7162800" cy="1822550"/>
          </a:xfrm>
          <a:prstGeom prst="rect">
            <a:avLst/>
          </a:prstGeom>
          <a:noFill/>
        </p:spPr>
        <p:txBody>
          <a:bodyPr wrap="square" rtlCol="0">
            <a:spAutoFit/>
          </a:bodyPr>
          <a:lstStyle/>
          <a:p>
            <a:r>
              <a:rPr lang="en-US" sz="2400" dirty="0" smtClean="0">
                <a:solidFill>
                  <a:srgbClr val="F7CA09"/>
                </a:solidFill>
                <a:latin typeface="Impact" pitchFamily="34" charset="0"/>
              </a:rPr>
              <a:t>What </a:t>
            </a:r>
            <a:r>
              <a:rPr lang="en-US" sz="2400" dirty="0">
                <a:solidFill>
                  <a:srgbClr val="F7CA09"/>
                </a:solidFill>
                <a:latin typeface="Impact" pitchFamily="34" charset="0"/>
              </a:rPr>
              <a:t> </a:t>
            </a:r>
            <a:r>
              <a:rPr lang="en-US" sz="2400" dirty="0" smtClean="0">
                <a:solidFill>
                  <a:srgbClr val="F7CA09"/>
                </a:solidFill>
                <a:latin typeface="Impact" pitchFamily="34" charset="0"/>
              </a:rPr>
              <a:t>is the value of Life?</a:t>
            </a:r>
          </a:p>
          <a:p>
            <a:r>
              <a:rPr lang="en-US" dirty="0">
                <a:solidFill>
                  <a:srgbClr val="F7CA09"/>
                </a:solidFill>
              </a:rPr>
              <a:t>	</a:t>
            </a:r>
            <a:endParaRPr lang="en-US" dirty="0" smtClean="0">
              <a:solidFill>
                <a:srgbClr val="F7CA09"/>
              </a:solidFill>
            </a:endParaRPr>
          </a:p>
          <a:p>
            <a:pPr>
              <a:lnSpc>
                <a:spcPct val="115000"/>
              </a:lnSpc>
              <a:spcAft>
                <a:spcPts val="1000"/>
              </a:spcAft>
            </a:pPr>
            <a:r>
              <a:rPr lang="en-US" dirty="0">
                <a:solidFill>
                  <a:srgbClr val="F7CA09"/>
                </a:solidFill>
              </a:rPr>
              <a:t>	</a:t>
            </a:r>
            <a:r>
              <a:rPr lang="en-US" dirty="0">
                <a:ea typeface="Calibri"/>
                <a:cs typeface="Times New Roman"/>
              </a:rPr>
              <a:t> </a:t>
            </a:r>
            <a:r>
              <a:rPr lang="en-US" dirty="0">
                <a:solidFill>
                  <a:schemeClr val="bg1">
                    <a:lumMod val="95000"/>
                  </a:schemeClr>
                </a:solidFill>
                <a:latin typeface="Impact" pitchFamily="34" charset="0"/>
                <a:ea typeface="Calibri"/>
                <a:cs typeface="Times New Roman"/>
              </a:rPr>
              <a:t>“I don't want to get to the end of my life and find that I lived just the length of it. I want to have lived the width of it as well.”</a:t>
            </a:r>
          </a:p>
          <a:p>
            <a:pPr>
              <a:lnSpc>
                <a:spcPct val="115000"/>
              </a:lnSpc>
              <a:spcAft>
                <a:spcPts val="1000"/>
              </a:spcAft>
            </a:pPr>
            <a:r>
              <a:rPr lang="en-US" dirty="0">
                <a:solidFill>
                  <a:schemeClr val="bg1">
                    <a:lumMod val="95000"/>
                  </a:schemeClr>
                </a:solidFill>
                <a:latin typeface="Impact" pitchFamily="34" charset="0"/>
                <a:ea typeface="Calibri"/>
                <a:cs typeface="Times New Roman"/>
              </a:rPr>
              <a:t>~Diane Ackerman</a:t>
            </a:r>
            <a:r>
              <a:rPr lang="en-US" dirty="0" smtClean="0">
                <a:solidFill>
                  <a:schemeClr val="bg1">
                    <a:lumMod val="95000"/>
                  </a:schemeClr>
                </a:solidFill>
                <a:latin typeface="Impact" pitchFamily="34" charset="0"/>
                <a:ea typeface="Calibri"/>
                <a:cs typeface="Times New Roman"/>
              </a:rPr>
              <a:t>~</a:t>
            </a:r>
            <a:endParaRPr lang="en-US" dirty="0" smtClean="0">
              <a:solidFill>
                <a:schemeClr val="bg1">
                  <a:lumMod val="95000"/>
                </a:schemeClr>
              </a:solidFill>
              <a:latin typeface="Impac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Being an EMT</a:t>
            </a:r>
            <a:endParaRPr lang="en-US" dirty="0">
              <a:solidFill>
                <a:srgbClr val="F7CA09"/>
              </a:solidFill>
              <a:latin typeface="Impact" pitchFamily="34" charset="0"/>
            </a:endParaRPr>
          </a:p>
        </p:txBody>
      </p:sp>
      <p:sp>
        <p:nvSpPr>
          <p:cNvPr id="3" name="Content Placeholder 2"/>
          <p:cNvSpPr>
            <a:spLocks noGrp="1"/>
          </p:cNvSpPr>
          <p:nvPr>
            <p:ph idx="1"/>
          </p:nvPr>
        </p:nvSpPr>
        <p:spPr>
          <a:xfrm>
            <a:off x="457200" y="1600201"/>
            <a:ext cx="8229600" cy="1219200"/>
          </a:xfrm>
        </p:spPr>
        <p:txBody>
          <a:bodyPr/>
          <a:lstStyle/>
          <a:p>
            <a:r>
              <a:rPr lang="en-US" dirty="0" smtClean="0"/>
              <a:t>http://</a:t>
            </a:r>
            <a:r>
              <a:rPr lang="en-US" dirty="0" smtClean="0">
                <a:hlinkClick r:id="rId2"/>
              </a:rPr>
              <a:t>www.youtube.com/watch?v=ZIkEf2Wu9B4</a:t>
            </a:r>
            <a:endParaRPr lang="en-US" dirty="0"/>
          </a:p>
        </p:txBody>
      </p:sp>
      <p:sp>
        <p:nvSpPr>
          <p:cNvPr id="4" name="TextBox 3"/>
          <p:cNvSpPr txBox="1"/>
          <p:nvPr/>
        </p:nvSpPr>
        <p:spPr>
          <a:xfrm>
            <a:off x="1524000" y="3048000"/>
            <a:ext cx="6400800" cy="2646878"/>
          </a:xfrm>
          <a:prstGeom prst="rect">
            <a:avLst/>
          </a:prstGeom>
          <a:noFill/>
        </p:spPr>
        <p:txBody>
          <a:bodyPr wrap="square" rtlCol="0">
            <a:spAutoFit/>
          </a:bodyPr>
          <a:lstStyle/>
          <a:p>
            <a:pPr algn="ctr"/>
            <a:r>
              <a:rPr lang="en-US" sz="2000" dirty="0" smtClean="0">
                <a:solidFill>
                  <a:srgbClr val="F7CA09"/>
                </a:solidFill>
                <a:latin typeface="Impact" pitchFamily="34" charset="0"/>
              </a:rPr>
              <a:t>Overview</a:t>
            </a:r>
          </a:p>
          <a:p>
            <a:pPr marL="400050" indent="-400050">
              <a:buAutoNum type="romanUcPeriod"/>
            </a:pPr>
            <a:r>
              <a:rPr lang="en-US" sz="3200" dirty="0" smtClean="0">
                <a:solidFill>
                  <a:schemeClr val="bg1"/>
                </a:solidFill>
                <a:latin typeface="Impact" pitchFamily="34" charset="0"/>
              </a:rPr>
              <a:t>The Value of saving a Life (CPR)</a:t>
            </a:r>
          </a:p>
          <a:p>
            <a:pPr marL="400050" indent="-400050">
              <a:buAutoNum type="romanUcPeriod"/>
            </a:pPr>
            <a:r>
              <a:rPr lang="en-US" sz="3200" dirty="0" smtClean="0">
                <a:solidFill>
                  <a:schemeClr val="bg1"/>
                </a:solidFill>
                <a:latin typeface="Impact" pitchFamily="34" charset="0"/>
              </a:rPr>
              <a:t>The Training </a:t>
            </a:r>
          </a:p>
          <a:p>
            <a:pPr marL="400050" indent="-400050">
              <a:buAutoNum type="romanUcPeriod"/>
            </a:pPr>
            <a:r>
              <a:rPr lang="en-US" sz="3200" dirty="0" smtClean="0">
                <a:solidFill>
                  <a:schemeClr val="bg1"/>
                </a:solidFill>
                <a:latin typeface="Impact" pitchFamily="34" charset="0"/>
              </a:rPr>
              <a:t>My  Experience </a:t>
            </a:r>
          </a:p>
          <a:p>
            <a:pPr marL="400050" indent="-400050">
              <a:buAutoNum type="romanUcPeriod"/>
            </a:pPr>
            <a:r>
              <a:rPr lang="en-US" sz="3200" dirty="0" smtClean="0">
                <a:solidFill>
                  <a:schemeClr val="bg1"/>
                </a:solidFill>
                <a:latin typeface="Impact" pitchFamily="34" charset="0"/>
              </a:rPr>
              <a:t>Conclusion    </a:t>
            </a:r>
          </a:p>
          <a:p>
            <a:pPr marL="400050" indent="-400050">
              <a:buAutoNum type="romanU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rPr>
              <a:t>The Value of Saving a Life</a:t>
            </a:r>
            <a:endParaRPr lang="en-US" dirty="0">
              <a:solidFill>
                <a:srgbClr val="F7CA09"/>
              </a:solidFill>
            </a:endParaRPr>
          </a:p>
        </p:txBody>
      </p:sp>
      <p:sp>
        <p:nvSpPr>
          <p:cNvPr id="3" name="Content Placeholder 2"/>
          <p:cNvSpPr>
            <a:spLocks noGrp="1"/>
          </p:cNvSpPr>
          <p:nvPr>
            <p:ph idx="1"/>
          </p:nvPr>
        </p:nvSpPr>
        <p:spPr>
          <a:xfrm>
            <a:off x="457200" y="1600201"/>
            <a:ext cx="8229600" cy="4267199"/>
          </a:xfrm>
        </p:spPr>
        <p:txBody>
          <a:bodyPr>
            <a:normAutofit/>
          </a:bodyPr>
          <a:lstStyle/>
          <a:p>
            <a:r>
              <a:rPr lang="en-US" sz="2400" dirty="0" smtClean="0">
                <a:solidFill>
                  <a:srgbClr val="F7CA09"/>
                </a:solidFill>
              </a:rPr>
              <a:t>Being an EMT one is required to learn skills that </a:t>
            </a:r>
            <a:r>
              <a:rPr lang="en-US" sz="2400" dirty="0">
                <a:solidFill>
                  <a:srgbClr val="F7CA09"/>
                </a:solidFill>
              </a:rPr>
              <a:t>help you be able to save a life. </a:t>
            </a:r>
            <a:r>
              <a:rPr lang="en-US" sz="2400" dirty="0" smtClean="0">
                <a:solidFill>
                  <a:srgbClr val="F7CA09"/>
                </a:solidFill>
              </a:rPr>
              <a:t>The </a:t>
            </a:r>
            <a:r>
              <a:rPr lang="en-US" sz="2400" dirty="0">
                <a:solidFill>
                  <a:srgbClr val="F7CA09"/>
                </a:solidFill>
              </a:rPr>
              <a:t>most important </a:t>
            </a:r>
            <a:r>
              <a:rPr lang="en-US" sz="2400" dirty="0" smtClean="0">
                <a:solidFill>
                  <a:srgbClr val="F7CA09"/>
                </a:solidFill>
              </a:rPr>
              <a:t>skill </a:t>
            </a:r>
            <a:r>
              <a:rPr lang="en-US" sz="2400" dirty="0">
                <a:solidFill>
                  <a:srgbClr val="F7CA09"/>
                </a:solidFill>
              </a:rPr>
              <a:t>that you should learn for your everyday life are </a:t>
            </a:r>
            <a:r>
              <a:rPr lang="en-US" sz="2400" dirty="0" smtClean="0">
                <a:solidFill>
                  <a:srgbClr val="F7CA09"/>
                </a:solidFill>
              </a:rPr>
              <a:t>CPR.</a:t>
            </a:r>
          </a:p>
          <a:p>
            <a:r>
              <a:rPr lang="en-US" sz="2400" dirty="0" smtClean="0">
                <a:solidFill>
                  <a:srgbClr val="F7CA09"/>
                </a:solidFill>
              </a:rPr>
              <a:t>CPR Video – </a:t>
            </a:r>
          </a:p>
          <a:p>
            <a:r>
              <a:rPr lang="en-US" sz="2400" dirty="0" smtClean="0">
                <a:solidFill>
                  <a:srgbClr val="F7CA09"/>
                </a:solidFill>
                <a:hlinkClick r:id="rId2"/>
              </a:rPr>
              <a:t>http://www.youtube.com/watch?v=zqzwsilwGG4</a:t>
            </a:r>
            <a:endParaRPr lang="en-US" sz="2400" dirty="0" smtClean="0">
              <a:solidFill>
                <a:srgbClr val="F7CA09"/>
              </a:solidFill>
            </a:endParaRPr>
          </a:p>
          <a:p>
            <a:pPr marL="457200" indent="-457200">
              <a:buAutoNum type="arabicPeriod"/>
            </a:pPr>
            <a:r>
              <a:rPr lang="en-US" sz="2400" dirty="0" smtClean="0">
                <a:solidFill>
                  <a:srgbClr val="F7CA09"/>
                </a:solidFill>
              </a:rPr>
              <a:t>Call 9ll</a:t>
            </a:r>
          </a:p>
          <a:p>
            <a:pPr marL="457200" indent="-457200">
              <a:buAutoNum type="arabicPeriod"/>
            </a:pPr>
            <a:r>
              <a:rPr lang="en-US" sz="2400" dirty="0" smtClean="0">
                <a:solidFill>
                  <a:srgbClr val="F7CA09"/>
                </a:solidFill>
              </a:rPr>
              <a:t>Check Breathing </a:t>
            </a:r>
          </a:p>
          <a:p>
            <a:pPr marL="457200" indent="-457200">
              <a:buAutoNum type="arabicPeriod"/>
            </a:pPr>
            <a:r>
              <a:rPr lang="en-US" sz="2400" dirty="0" smtClean="0">
                <a:solidFill>
                  <a:srgbClr val="F7CA09"/>
                </a:solidFill>
              </a:rPr>
              <a:t>Blow 2 breaths</a:t>
            </a:r>
          </a:p>
          <a:p>
            <a:pPr marL="457200" indent="-457200">
              <a:buAutoNum type="arabicPeriod"/>
            </a:pPr>
            <a:r>
              <a:rPr lang="en-US" sz="2400" dirty="0" smtClean="0">
                <a:solidFill>
                  <a:srgbClr val="F7CA09"/>
                </a:solidFill>
              </a:rPr>
              <a:t>Pump 30 times </a:t>
            </a:r>
          </a:p>
          <a:p>
            <a:pPr marL="457200" indent="-457200">
              <a:buAutoNum type="arabicPeriod"/>
            </a:pPr>
            <a:r>
              <a:rPr lang="en-US" sz="2400" dirty="0" smtClean="0">
                <a:solidFill>
                  <a:srgbClr val="F7CA09"/>
                </a:solidFill>
              </a:rPr>
              <a:t>Check breathing and Repeat</a:t>
            </a:r>
            <a:endParaRPr lang="en-US" sz="2400" dirty="0">
              <a:solidFill>
                <a:srgbClr val="F7CA09"/>
              </a:solidFill>
            </a:endParaRPr>
          </a:p>
          <a:p>
            <a:endParaRPr lang="en-US" sz="2400" dirty="0">
              <a:solidFill>
                <a:srgbClr val="F7CA0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The Value of Saving a Life</a:t>
            </a:r>
            <a:endParaRPr lang="en-US" dirty="0">
              <a:solidFill>
                <a:srgbClr val="F7CA09"/>
              </a:solidFill>
              <a:latin typeface="Impact" pitchFamily="34" charset="0"/>
            </a:endParaRPr>
          </a:p>
        </p:txBody>
      </p:sp>
      <p:pic>
        <p:nvPicPr>
          <p:cNvPr id="4" name="Picture 2"/>
          <p:cNvPicPr>
            <a:picLocks noGrp="1" noChangeAspect="1" noChangeArrowheads="1"/>
          </p:cNvPicPr>
          <p:nvPr>
            <p:ph idx="1"/>
          </p:nvPr>
        </p:nvPicPr>
        <p:blipFill>
          <a:blip r:embed="rId2"/>
          <a:srcRect/>
          <a:stretch>
            <a:fillRect/>
          </a:stretch>
        </p:blipFill>
        <p:spPr bwMode="auto">
          <a:xfrm>
            <a:off x="2710053" y="1600200"/>
            <a:ext cx="372389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The Training</a:t>
            </a:r>
            <a:endParaRPr lang="en-US" dirty="0">
              <a:solidFill>
                <a:srgbClr val="F7CA09"/>
              </a:solidFill>
              <a:latin typeface="Impact" pitchFamily="34" charset="0"/>
            </a:endParaRPr>
          </a:p>
        </p:txBody>
      </p:sp>
      <p:sp>
        <p:nvSpPr>
          <p:cNvPr id="3" name="Content Placeholder 2"/>
          <p:cNvSpPr>
            <a:spLocks noGrp="1"/>
          </p:cNvSpPr>
          <p:nvPr>
            <p:ph idx="1"/>
          </p:nvPr>
        </p:nvSpPr>
        <p:spPr>
          <a:xfrm>
            <a:off x="381000" y="3581400"/>
            <a:ext cx="8229600" cy="1828800"/>
          </a:xfrm>
        </p:spPr>
        <p:txBody>
          <a:bodyPr/>
          <a:lstStyle/>
          <a:p>
            <a:r>
              <a:rPr lang="en-US" dirty="0" smtClean="0">
                <a:solidFill>
                  <a:srgbClr val="F7CA09"/>
                </a:solidFill>
                <a:latin typeface="Impact" pitchFamily="34" charset="0"/>
              </a:rPr>
              <a:t>First take CPR Class usually free </a:t>
            </a:r>
          </a:p>
          <a:p>
            <a:r>
              <a:rPr lang="en-US" dirty="0" smtClean="0">
                <a:solidFill>
                  <a:srgbClr val="F7CA09"/>
                </a:solidFill>
                <a:latin typeface="Impact" pitchFamily="34" charset="0"/>
              </a:rPr>
              <a:t>Then take a EMT-Basic class at a local Hospital or Medical Training Center</a:t>
            </a:r>
            <a:endParaRPr lang="en-US" dirty="0">
              <a:solidFill>
                <a:srgbClr val="F7CA09"/>
              </a:solidFill>
              <a:latin typeface="Impact" pitchFamily="34" charset="0"/>
            </a:endParaRPr>
          </a:p>
        </p:txBody>
      </p:sp>
      <p:sp>
        <p:nvSpPr>
          <p:cNvPr id="4097" name="Rectangle 1"/>
          <p:cNvSpPr>
            <a:spLocks noChangeArrowheads="1"/>
          </p:cNvSpPr>
          <p:nvPr/>
        </p:nvSpPr>
        <p:spPr bwMode="auto">
          <a:xfrm>
            <a:off x="457200" y="1676400"/>
            <a:ext cx="8305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Impact" pitchFamily="34" charset="0"/>
                <a:ea typeface="Times New Roman" pitchFamily="18" charset="0"/>
                <a:cs typeface="Calibri" pitchFamily="34" charset="0"/>
              </a:rPr>
              <a:t>The skill of Cardio Pulmonary Resuscitation is a needed skills but training as a EMT gives you such a skill set that you can handle any situation no matter what happens. </a:t>
            </a:r>
            <a:endParaRPr kumimoji="0" lang="en-US" sz="2400" b="0" i="0" u="none" strike="noStrike" cap="none" normalizeH="0" baseline="0" dirty="0" smtClean="0">
              <a:ln>
                <a:noFill/>
              </a:ln>
              <a:solidFill>
                <a:schemeClr val="bg1"/>
              </a:solidFill>
              <a:effectLst/>
              <a:latin typeface="Impact"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My Experience</a:t>
            </a:r>
            <a:endParaRPr lang="en-US" dirty="0">
              <a:solidFill>
                <a:srgbClr val="F7CA09"/>
              </a:solidFill>
              <a:latin typeface="Impact" pitchFamily="34" charset="0"/>
            </a:endParaRPr>
          </a:p>
        </p:txBody>
      </p:sp>
      <p:sp>
        <p:nvSpPr>
          <p:cNvPr id="3" name="Content Placeholder 2"/>
          <p:cNvSpPr>
            <a:spLocks noGrp="1"/>
          </p:cNvSpPr>
          <p:nvPr>
            <p:ph idx="1"/>
          </p:nvPr>
        </p:nvSpPr>
        <p:spPr>
          <a:xfrm>
            <a:off x="457200" y="3505200"/>
            <a:ext cx="8229600" cy="2620963"/>
          </a:xfrm>
        </p:spPr>
        <p:txBody>
          <a:bodyPr/>
          <a:lstStyle/>
          <a:p>
            <a:r>
              <a:rPr lang="en-US" dirty="0" smtClean="0"/>
              <a:t>http://</a:t>
            </a:r>
            <a:r>
              <a:rPr lang="en-US" dirty="0" smtClean="0">
                <a:hlinkClick r:id="rId2"/>
              </a:rPr>
              <a:t>www.youtube.com/watch?v=9CTiNciIF6Y</a:t>
            </a:r>
            <a:endParaRPr lang="en-US" dirty="0"/>
          </a:p>
        </p:txBody>
      </p:sp>
      <p:sp>
        <p:nvSpPr>
          <p:cNvPr id="19457" name="Rectangle 1"/>
          <p:cNvSpPr>
            <a:spLocks noChangeArrowheads="1"/>
          </p:cNvSpPr>
          <p:nvPr/>
        </p:nvSpPr>
        <p:spPr bwMode="auto">
          <a:xfrm>
            <a:off x="304800" y="1600200"/>
            <a:ext cx="8153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Impact" pitchFamily="34" charset="0"/>
                <a:ea typeface="Times New Roman" pitchFamily="18" charset="0"/>
                <a:cs typeface="Calibri" pitchFamily="34" charset="0"/>
              </a:rPr>
              <a:t>Before</a:t>
            </a:r>
            <a:r>
              <a:rPr kumimoji="0" lang="en-US" sz="2400" b="0" i="0" u="none" strike="noStrike" cap="none" normalizeH="0" dirty="0" smtClean="0">
                <a:ln>
                  <a:noFill/>
                </a:ln>
                <a:solidFill>
                  <a:schemeClr val="bg1"/>
                </a:solidFill>
                <a:effectLst/>
                <a:latin typeface="Impact" pitchFamily="34" charset="0"/>
                <a:ea typeface="Times New Roman" pitchFamily="18" charset="0"/>
                <a:cs typeface="Calibri" pitchFamily="34" charset="0"/>
              </a:rPr>
              <a:t> and After </a:t>
            </a:r>
            <a:r>
              <a:rPr kumimoji="0" lang="en-US" sz="2400" b="0" i="0" u="none" strike="noStrike" cap="none" normalizeH="0" baseline="0" dirty="0" smtClean="0">
                <a:ln>
                  <a:noFill/>
                </a:ln>
                <a:solidFill>
                  <a:schemeClr val="bg1"/>
                </a:solidFill>
                <a:effectLst/>
                <a:latin typeface="Impact" pitchFamily="34" charset="0"/>
                <a:ea typeface="Times New Roman" pitchFamily="18" charset="0"/>
                <a:cs typeface="Calibri" pitchFamily="34" charset="0"/>
              </a:rPr>
              <a:t>getting your certification you will get a lot of on the job and on field experience as an EMT. </a:t>
            </a:r>
            <a:endParaRPr kumimoji="0" lang="en-US" sz="2400" b="0" i="0" u="none" strike="noStrike" cap="none" normalizeH="0" baseline="0" dirty="0" smtClean="0">
              <a:ln>
                <a:noFill/>
              </a:ln>
              <a:solidFill>
                <a:schemeClr val="bg1"/>
              </a:solidFill>
              <a:effectLst/>
              <a:latin typeface="Impact"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CA09"/>
                </a:solidFill>
                <a:latin typeface="Impact" pitchFamily="34" charset="0"/>
              </a:rPr>
              <a:t>Conclusion</a:t>
            </a:r>
            <a:r>
              <a:rPr lang="en-US" dirty="0" smtClean="0"/>
              <a:t> </a:t>
            </a:r>
            <a:endParaRPr lang="en-US" dirty="0"/>
          </a:p>
        </p:txBody>
      </p:sp>
      <p:sp>
        <p:nvSpPr>
          <p:cNvPr id="3" name="Content Placeholder 2"/>
          <p:cNvSpPr>
            <a:spLocks noGrp="1"/>
          </p:cNvSpPr>
          <p:nvPr>
            <p:ph idx="1"/>
          </p:nvPr>
        </p:nvSpPr>
        <p:spPr>
          <a:xfrm>
            <a:off x="457200" y="1600201"/>
            <a:ext cx="8229600" cy="2209800"/>
          </a:xfrm>
        </p:spPr>
        <p:txBody>
          <a:bodyPr/>
          <a:lstStyle/>
          <a:p>
            <a:pPr>
              <a:buNone/>
            </a:pPr>
            <a:r>
              <a:rPr lang="en-US" dirty="0">
                <a:solidFill>
                  <a:schemeClr val="bg1"/>
                </a:solidFill>
              </a:rPr>
              <a:t>Now that you know the main aspects that go into being an EMT you know that there is more to the medical system that the people that work in the hospital.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normAutofit fontScale="90000"/>
          </a:bodyPr>
          <a:lstStyle/>
          <a:p>
            <a:r>
              <a:rPr lang="en-US" dirty="0" smtClean="0">
                <a:solidFill>
                  <a:srgbClr val="F7CA09"/>
                </a:solidFill>
                <a:latin typeface="Impact" pitchFamily="34" charset="0"/>
              </a:rPr>
              <a:t>What is the Value of Saving a Life……</a:t>
            </a:r>
            <a:endParaRPr lang="en-US" dirty="0">
              <a:solidFill>
                <a:srgbClr val="F7CA09"/>
              </a:solidFill>
              <a:latin typeface="Impact" pitchFamily="34" charset="0"/>
            </a:endParaRPr>
          </a:p>
        </p:txBody>
      </p:sp>
      <p:pic>
        <p:nvPicPr>
          <p:cNvPr id="20482" name="Picture 2"/>
          <p:cNvPicPr>
            <a:picLocks noChangeAspect="1" noChangeArrowheads="1"/>
          </p:cNvPicPr>
          <p:nvPr/>
        </p:nvPicPr>
        <p:blipFill>
          <a:blip r:embed="rId2"/>
          <a:srcRect/>
          <a:stretch>
            <a:fillRect/>
          </a:stretch>
        </p:blipFill>
        <p:spPr bwMode="auto">
          <a:xfrm>
            <a:off x="3352800" y="3657600"/>
            <a:ext cx="2381250" cy="2381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263</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More Than A Profession </vt:lpstr>
      <vt:lpstr>The Value of Life</vt:lpstr>
      <vt:lpstr>Being an EMT</vt:lpstr>
      <vt:lpstr>The Value of Saving a Life</vt:lpstr>
      <vt:lpstr>The Value of Saving a Life</vt:lpstr>
      <vt:lpstr>The Training</vt:lpstr>
      <vt:lpstr>My Experience</vt:lpstr>
      <vt:lpstr>Conclusion </vt:lpstr>
      <vt:lpstr>What is the Value of Saving a Life……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Than A Profession </dc:title>
  <dc:creator>Rachel</dc:creator>
  <cp:lastModifiedBy>Rachel</cp:lastModifiedBy>
  <cp:revision>14</cp:revision>
  <dcterms:created xsi:type="dcterms:W3CDTF">2009-10-09T02:04:20Z</dcterms:created>
  <dcterms:modified xsi:type="dcterms:W3CDTF">2009-10-09T04:11:22Z</dcterms:modified>
</cp:coreProperties>
</file>